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  <p:sldMasterId id="2147483797" r:id="rId2"/>
    <p:sldMasterId id="2147483849" r:id="rId3"/>
    <p:sldMasterId id="2147483875" r:id="rId4"/>
    <p:sldMasterId id="2147483911" r:id="rId5"/>
    <p:sldMasterId id="2147483924" r:id="rId6"/>
    <p:sldMasterId id="2147483937" r:id="rId7"/>
    <p:sldMasterId id="2147483950" r:id="rId8"/>
    <p:sldMasterId id="2147483963" r:id="rId9"/>
    <p:sldMasterId id="2147483976" r:id="rId10"/>
    <p:sldMasterId id="2147484025" r:id="rId11"/>
  </p:sldMasterIdLst>
  <p:notesMasterIdLst>
    <p:notesMasterId r:id="rId28"/>
  </p:notesMasterIdLst>
  <p:sldIdLst>
    <p:sldId id="276" r:id="rId12"/>
    <p:sldId id="266" r:id="rId13"/>
    <p:sldId id="277" r:id="rId14"/>
    <p:sldId id="278" r:id="rId15"/>
    <p:sldId id="299" r:id="rId16"/>
    <p:sldId id="267" r:id="rId17"/>
    <p:sldId id="272" r:id="rId18"/>
    <p:sldId id="273" r:id="rId19"/>
    <p:sldId id="274" r:id="rId20"/>
    <p:sldId id="284" r:id="rId21"/>
    <p:sldId id="293" r:id="rId22"/>
    <p:sldId id="300" r:id="rId23"/>
    <p:sldId id="296" r:id="rId24"/>
    <p:sldId id="298" r:id="rId25"/>
    <p:sldId id="294" r:id="rId26"/>
    <p:sldId id="26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-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BD8EA-1552-40D6-AC81-230CBD3ECA24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CC905-769F-49C6-A956-F222D4425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865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3E4CE7-CEAA-4F51-BA73-C26D7D6439B9}" type="slidenum">
              <a:rPr lang="ru-RU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Математика 5.Н.Я.Виленкин,В.И.Жохов,А.С.Чесноков № 590.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05458-7C40-4FF5-AB5F-2F5A1DEE269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65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65FBD-8E93-4189-9C21-0CC5C93C74A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66195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9638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6687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21035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7773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9349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45477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520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64333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28349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319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E8A21-D8D7-44D5-ACAB-DEE337F228F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29214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44141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4175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24012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1222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20816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2645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2827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00164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82819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797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6AFAF06-2DD4-41C7-ADE4-68AA44BB081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2656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394E-9FC2-495E-A116-A577C77821D0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E3ADFC9-A179-47E2-9E9E-12FE6F896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394E-9FC2-495E-A116-A577C77821D0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E3ADFC9-A179-47E2-9E9E-12FE6F896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394E-9FC2-495E-A116-A577C77821D0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DFC9-A179-47E2-9E9E-12FE6F89635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394E-9FC2-495E-A116-A577C77821D0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DFC9-A179-47E2-9E9E-12FE6F896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394E-9FC2-495E-A116-A577C77821D0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E3ADFC9-A179-47E2-9E9E-12FE6F89635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394E-9FC2-495E-A116-A577C77821D0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DFC9-A179-47E2-9E9E-12FE6F896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394E-9FC2-495E-A116-A577C77821D0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DFC9-A179-47E2-9E9E-12FE6F896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394E-9FC2-495E-A116-A577C77821D0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DFC9-A179-47E2-9E9E-12FE6F896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394E-9FC2-495E-A116-A577C77821D0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DFC9-A179-47E2-9E9E-12FE6F89635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394E-9FC2-495E-A116-A577C77821D0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DFC9-A179-47E2-9E9E-12FE6F896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05458-7C40-4FF5-AB5F-2F5A1DEE269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19309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2394E-9FC2-495E-A116-A577C77821D0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ADFC9-A179-47E2-9E9E-12FE6F896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49F79-2A5D-4B8E-BDC8-8367670D22D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563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4ADBE-435A-400C-AD84-53A05D8588A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514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5E49A-C59D-46E3-A203-0760010255A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161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3A397-047C-4AD4-AF54-B4C31289C9A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777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EA1B3-1CAB-4918-8F9E-6987273528E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96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6568C-AA83-4CD3-8A58-1993ABD36DF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645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49F79-2A5D-4B8E-BDC8-8367670D22D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481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ED0CF-D7C5-4F77-908F-A788D1D48D8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246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0758E-EBF3-4476-BA3C-DAC24CC2C64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89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65FBD-8E93-4189-9C21-0CC5C93C74A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83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E8A21-D8D7-44D5-ACAB-DEE337F228F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904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6AFAF06-2DD4-41C7-ADE4-68AA44BB081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83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07D13-2AA0-4884-AFF0-5E0EE061B54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260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D841C-A7E5-4EE8-82E7-F93BDF78739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239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A4FE4-33EE-4074-B0D9-130F1B6E43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672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88124-BF2E-4FF2-932D-1C94983E93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715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2C942-F03A-444E-BD53-56235C60459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4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4ADBE-435A-400C-AD84-53A05D8588A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4286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DB0AB-8772-454E-81F6-B2DCE55AA09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5392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86222-CF66-4F6E-B030-5653C3ABAC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9221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54B4E-91B1-4B35-9225-7F26ABDBDB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0777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1F1C1-359B-4C62-A4D9-177A50AB8CB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959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F8BF5-4C3C-4871-8BB4-09633513F3F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5822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61694-9BBF-4997-92E8-7B87251E53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5807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2CCE0-76D4-46D2-92E6-6B576935AD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9624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18.10.2024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838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18.10.2024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8301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18.10.2024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079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5E49A-C59D-46E3-A203-0760010255A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474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18.10.2024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919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18.10.2024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3390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18.10.2024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4291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18.10.2024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3225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18.10.2024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5497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18.10.2024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089709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18.10.2024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1596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18.10.2024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1431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2484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76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3A397-047C-4AD4-AF54-B4C31289C9A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8522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8458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7277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5626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733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4591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514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7138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408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5743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5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EA1B3-1CAB-4918-8F9E-6987273528E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8951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4167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69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8254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6548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4688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2809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044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247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5381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047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6568C-AA83-4CD3-8A58-1993ABD36DF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9382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1580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6847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487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2487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9340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7226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394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0034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2639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8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ED0CF-D7C5-4F77-908F-A788D1D48D8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17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4718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5322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2537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1618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3671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078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928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308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9681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21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0758E-EBF3-4476-BA3C-DAC24CC2C64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409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694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154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322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24701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26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7070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925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6499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97546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797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54DEAE-5C1E-4153-94D1-6A2EBF93589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60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CC66"/>
            </a:gs>
            <a:gs pos="50000">
              <a:srgbClr val="FFCC66">
                <a:gamma/>
                <a:tint val="0"/>
                <a:invGamma/>
              </a:srgbClr>
            </a:gs>
            <a:gs pos="100000">
              <a:srgbClr val="FFCC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97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AFD71A-CF45-42F2-9832-3594A5FB40A2}" type="datetimeFigureOut">
              <a:rPr lang="ru-RU" smtClean="0">
                <a:solidFill>
                  <a:prstClr val="white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18.10.2024</a:t>
            </a:fld>
            <a:endParaRPr lang="ru-RU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2DA72-41AC-4C0F-9519-A4626690CFBD}" type="slidenum">
              <a:rPr lang="ru-RU" smtClean="0">
                <a:solidFill>
                  <a:prstClr val="white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54DEAE-5C1E-4153-94D1-6A2EBF93589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97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FF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FDD189-7031-4DB1-BCEA-3CCECB6F9CE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94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18.10.2024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51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CC66"/>
            </a:gs>
            <a:gs pos="50000">
              <a:srgbClr val="FFCC66">
                <a:gamma/>
                <a:tint val="0"/>
                <a:invGamma/>
              </a:srgbClr>
            </a:gs>
            <a:gs pos="100000">
              <a:srgbClr val="FFCC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2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CC66"/>
            </a:gs>
            <a:gs pos="50000">
              <a:srgbClr val="FFCC66">
                <a:gamma/>
                <a:tint val="0"/>
                <a:invGamma/>
              </a:srgbClr>
            </a:gs>
            <a:gs pos="100000">
              <a:srgbClr val="FFCC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4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CC66"/>
            </a:gs>
            <a:gs pos="50000">
              <a:srgbClr val="FFCC66">
                <a:gamma/>
                <a:tint val="0"/>
                <a:invGamma/>
              </a:srgbClr>
            </a:gs>
            <a:gs pos="100000">
              <a:srgbClr val="FFCC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8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CC66"/>
            </a:gs>
            <a:gs pos="50000">
              <a:srgbClr val="FFCC66">
                <a:gamma/>
                <a:tint val="0"/>
                <a:invGamma/>
              </a:srgbClr>
            </a:gs>
            <a:gs pos="100000">
              <a:srgbClr val="FFCC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01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CC66"/>
            </a:gs>
            <a:gs pos="50000">
              <a:srgbClr val="FFCC66">
                <a:gamma/>
                <a:tint val="0"/>
                <a:invGamma/>
              </a:srgbClr>
            </a:gs>
            <a:gs pos="100000">
              <a:srgbClr val="FFCC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18.10.2024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561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121.xml"/><Relationship Id="rId4" Type="http://schemas.openxmlformats.org/officeDocument/2006/relationships/hyperlink" Target="https://learningapps.org/display?v=pupuooehn2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467544" y="3314714"/>
            <a:ext cx="82809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entury Schoolbook" pitchFamily="18" charset="0"/>
              </a:rPr>
              <a:t>   Математика </a:t>
            </a:r>
            <a:r>
              <a:rPr lang="ru-RU" sz="2400" b="1" dirty="0">
                <a:solidFill>
                  <a:srgbClr val="002060"/>
                </a:solidFill>
                <a:latin typeface="Century Schoolbook" pitchFamily="18" charset="0"/>
              </a:rPr>
              <a:t>развивает интеллект. Умение строить логические цепочки, находить связи и новые нестандартные решения </a:t>
            </a:r>
            <a:r>
              <a:rPr lang="ru-RU" sz="2400" b="1" dirty="0" smtClean="0">
                <a:solidFill>
                  <a:srgbClr val="002060"/>
                </a:solidFill>
                <a:latin typeface="Century Schoolbook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357188"/>
            <a:ext cx="53285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 </a:t>
            </a:r>
            <a:r>
              <a:rPr lang="ru-RU" sz="4800" b="1" i="1" dirty="0" smtClean="0">
                <a:solidFill>
                  <a:srgbClr val="002060"/>
                </a:solidFill>
                <a:cs typeface="Aharoni" pitchFamily="2" charset="-79"/>
              </a:rPr>
              <a:t>Математика </a:t>
            </a:r>
            <a:r>
              <a:rPr lang="ru-RU" sz="4800" b="1" i="1" dirty="0">
                <a:solidFill>
                  <a:srgbClr val="002060"/>
                </a:solidFill>
                <a:cs typeface="Aharoni" pitchFamily="2" charset="-79"/>
              </a:rPr>
              <a:t>– </a:t>
            </a:r>
          </a:p>
          <a:p>
            <a:pPr>
              <a:defRPr/>
            </a:pPr>
            <a:r>
              <a:rPr lang="ru-RU" sz="4800" b="1" i="1" dirty="0">
                <a:solidFill>
                  <a:srgbClr val="002060"/>
                </a:solidFill>
                <a:cs typeface="Aharoni" pitchFamily="2" charset="-79"/>
              </a:rPr>
              <a:t>гимнастика ума. </a:t>
            </a:r>
          </a:p>
          <a:p>
            <a:pPr>
              <a:defRPr/>
            </a:pPr>
            <a:r>
              <a:rPr lang="ru-RU" sz="4800" b="1" i="1" dirty="0" smtClean="0">
                <a:solidFill>
                  <a:srgbClr val="002060"/>
                </a:solidFill>
                <a:cs typeface="Aharoni" pitchFamily="2" charset="-79"/>
              </a:rPr>
              <a:t>          А</a:t>
            </a:r>
            <a:r>
              <a:rPr lang="ru-RU" sz="4800" b="1" i="1" dirty="0">
                <a:solidFill>
                  <a:srgbClr val="002060"/>
                </a:solidFill>
                <a:cs typeface="Aharoni" pitchFamily="2" charset="-79"/>
              </a:rPr>
              <a:t>. В. </a:t>
            </a:r>
            <a:r>
              <a:rPr lang="ru-RU" sz="4800" b="1" i="1" dirty="0" smtClean="0">
                <a:solidFill>
                  <a:srgbClr val="002060"/>
                </a:solidFill>
                <a:cs typeface="Aharoni" pitchFamily="2" charset="-79"/>
              </a:rPr>
              <a:t>Суворов</a:t>
            </a:r>
            <a:endParaRPr lang="ru-RU" sz="4800" b="1" i="1" dirty="0">
              <a:solidFill>
                <a:srgbClr val="002060"/>
              </a:solidFill>
              <a:cs typeface="Aharoni" pitchFamily="2" charset="-79"/>
            </a:endParaRPr>
          </a:p>
        </p:txBody>
      </p:sp>
      <p:pic>
        <p:nvPicPr>
          <p:cNvPr id="4" name="Рисунок 3" descr="002q23wz_75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4446" y="346906"/>
            <a:ext cx="3016688" cy="2794061"/>
          </a:xfrm>
          <a:prstGeom prst="rect">
            <a:avLst/>
          </a:prstGeom>
          <a:ln cmpd="sng">
            <a:solidFill>
              <a:srgbClr val="008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249526" y="4509120"/>
            <a:ext cx="8498938" cy="1938992"/>
          </a:xfrm>
          <a:prstGeom prst="rect">
            <a:avLst/>
          </a:prstGeom>
          <a:solidFill>
            <a:schemeClr val="bg1">
              <a:alpha val="10196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entury Schoolbook" pitchFamily="18" charset="0"/>
              </a:rPr>
              <a:t>      Привычка </a:t>
            </a:r>
            <a:r>
              <a:rPr lang="ru-RU" sz="2400" b="1" dirty="0">
                <a:solidFill>
                  <a:srgbClr val="002060"/>
                </a:solidFill>
                <a:latin typeface="Century Schoolbook" pitchFamily="18" charset="0"/>
              </a:rPr>
              <a:t>находить выход из сложной, запутанной, тупиковой ситуации вырабатывается при решении задач</a:t>
            </a:r>
            <a:r>
              <a:rPr lang="ru-RU" sz="2400" b="1" dirty="0" smtClean="0">
                <a:solidFill>
                  <a:srgbClr val="002060"/>
                </a:solidFill>
                <a:latin typeface="Century Schoolbook" pitchFamily="18" charset="0"/>
              </a:rPr>
              <a:t>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entury Schoolbook" pitchFamily="18" charset="0"/>
              </a:rPr>
              <a:t>    Математика </a:t>
            </a:r>
            <a:r>
              <a:rPr lang="ru-RU" sz="2400" b="1" dirty="0">
                <a:solidFill>
                  <a:srgbClr val="002060"/>
                </a:solidFill>
                <a:latin typeface="Century Schoolbook" pitchFamily="18" charset="0"/>
              </a:rPr>
              <a:t>формирует умение анализировать и обобщать.</a:t>
            </a:r>
          </a:p>
        </p:txBody>
      </p:sp>
    </p:spTree>
    <p:extLst>
      <p:ext uri="{BB962C8B-B14F-4D97-AF65-F5344CB8AC3E}">
        <p14:creationId xmlns:p14="http://schemas.microsoft.com/office/powerpoint/2010/main" val="185409081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428596" y="428604"/>
            <a:ext cx="82153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Алгоритм решения простейших уравнений</a:t>
            </a:r>
            <a:endParaRPr kumimoji="0" lang="ru-RU" sz="3200" b="0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439" y="1556792"/>
            <a:ext cx="84296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Назови компоненты арифметического действия.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Определи, какой из компонентов нужно найти.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нахождения выбранного компонента</a:t>
            </a:r>
          </a:p>
          <a:p>
            <a:pPr marL="514350" indent="-51435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воспользуйся соответствующим правилом.</a:t>
            </a:r>
          </a:p>
          <a:p>
            <a:pPr marL="514350" indent="-51435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  В случае затруднения (если забыл правило) </a:t>
            </a:r>
          </a:p>
          <a:p>
            <a:pPr marL="514350" indent="-51435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используй «пример – подсказку».</a:t>
            </a:r>
          </a:p>
          <a:p>
            <a:pPr marL="514350" indent="-51435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  Если необходимо, повтори указанные шаги</a:t>
            </a:r>
            <a:r>
              <a:rPr lang="ru-RU" sz="2800" dirty="0" smtClean="0">
                <a:solidFill>
                  <a:srgbClr val="4C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endParaRPr lang="ru-RU" sz="2800" dirty="0" smtClean="0">
              <a:solidFill>
                <a:srgbClr val="4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478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350"/>
            <a:ext cx="7467600" cy="6213475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    </a:t>
            </a:r>
            <a:r>
              <a:rPr lang="ru-RU" sz="4400" b="1" i="1" u="sng" dirty="0" smtClean="0">
                <a:solidFill>
                  <a:srgbClr val="055B1C"/>
                </a:solidFill>
                <a:latin typeface="Arial Black" pitchFamily="34" charset="0"/>
                <a:cs typeface="Arabic Typesetting" pitchFamily="66" charset="-78"/>
              </a:rPr>
              <a:t>Физкультминутка.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3200" b="1" i="1" dirty="0">
              <a:solidFill>
                <a:srgbClr val="055B1C"/>
              </a:solidFill>
              <a:latin typeface="Arial Black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200" b="1" i="1" dirty="0" smtClean="0">
                <a:solidFill>
                  <a:srgbClr val="055B1C"/>
                </a:solidFill>
                <a:latin typeface="Arial Black" pitchFamily="34" charset="0"/>
              </a:rPr>
              <a:t>   Быстро встали, улыбнулись, 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200" b="1" i="1" dirty="0" smtClean="0">
                <a:solidFill>
                  <a:srgbClr val="055B1C"/>
                </a:solidFill>
                <a:latin typeface="Arial Black" pitchFamily="34" charset="0"/>
              </a:rPr>
              <a:t>  Выше – выше потянулись.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200" b="1" i="1" dirty="0" smtClean="0">
                <a:solidFill>
                  <a:srgbClr val="055B1C"/>
                </a:solidFill>
                <a:latin typeface="Arial Black" pitchFamily="34" charset="0"/>
              </a:rPr>
              <a:t>  Ну – ка плечи распрямите, 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200" b="1" i="1" dirty="0" smtClean="0">
                <a:solidFill>
                  <a:srgbClr val="055B1C"/>
                </a:solidFill>
                <a:latin typeface="Arial Black" pitchFamily="34" charset="0"/>
              </a:rPr>
              <a:t>  Поднимите, опустите.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200" b="1" i="1" dirty="0" smtClean="0">
                <a:solidFill>
                  <a:srgbClr val="055B1C"/>
                </a:solidFill>
                <a:latin typeface="Arial Black" pitchFamily="34" charset="0"/>
              </a:rPr>
              <a:t>  Вправо, влево повернитесь.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200" b="1" i="1" dirty="0" smtClean="0">
                <a:solidFill>
                  <a:srgbClr val="055B1C"/>
                </a:solidFill>
                <a:latin typeface="Arial Black" pitchFamily="34" charset="0"/>
              </a:rPr>
              <a:t>  Рук коленями коснитесь.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200" b="1" i="1" dirty="0" smtClean="0">
                <a:solidFill>
                  <a:srgbClr val="055B1C"/>
                </a:solidFill>
                <a:latin typeface="Arial Black" pitchFamily="34" charset="0"/>
              </a:rPr>
              <a:t>  Сели, встали. Сели, встали.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200" b="1" i="1" dirty="0" smtClean="0">
                <a:solidFill>
                  <a:srgbClr val="055B1C"/>
                </a:solidFill>
                <a:latin typeface="Arial Black" pitchFamily="34" charset="0"/>
              </a:rPr>
              <a:t>  И на месте пошагали.</a:t>
            </a:r>
            <a:endParaRPr lang="ru-RU" sz="3200" b="1" i="1" dirty="0">
              <a:solidFill>
                <a:srgbClr val="055B1C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46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428596" y="428604"/>
            <a:ext cx="82153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Алгоритм решения простейших уравнений</a:t>
            </a:r>
            <a:endParaRPr kumimoji="0" lang="ru-RU" sz="3200" b="0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439" y="1556792"/>
            <a:ext cx="84296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Назови компоненты арифметического действия.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Определи, какой из компонентов нужно найти.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нахождения выбранного компонента</a:t>
            </a:r>
          </a:p>
          <a:p>
            <a:pPr marL="514350" indent="-51435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воспользуйся соответствующим правилом.</a:t>
            </a:r>
          </a:p>
          <a:p>
            <a:pPr marL="514350" indent="-51435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  В случае затруднения (если забыл правило) </a:t>
            </a:r>
          </a:p>
          <a:p>
            <a:pPr marL="514350" indent="-51435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используй «пример – подсказку».</a:t>
            </a:r>
          </a:p>
          <a:p>
            <a:pPr marL="514350" indent="-514350">
              <a:buAutoNum type="arabicPeriod" startAt="5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необходимо, повтори указанные шаги</a:t>
            </a:r>
            <a:r>
              <a:rPr lang="ru-RU" sz="2800" dirty="0" smtClean="0">
                <a:solidFill>
                  <a:srgbClr val="4C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rabicPeriod" startAt="5"/>
            </a:pPr>
            <a:endParaRPr lang="ru-RU" sz="2800" dirty="0">
              <a:solidFill>
                <a:srgbClr val="4C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4C3300"/>
                </a:solidFill>
                <a:latin typeface="Times New Roman" pitchFamily="18" charset="0"/>
                <a:cs typeface="Times New Roman" pitchFamily="18" charset="0"/>
              </a:rPr>
              <a:t>Учебник стр.71      №2.201(</a:t>
            </a:r>
            <a:r>
              <a:rPr lang="ru-RU" sz="3200" b="1" dirty="0" err="1" smtClean="0">
                <a:solidFill>
                  <a:srgbClr val="4C3300"/>
                </a:solidFill>
                <a:latin typeface="Times New Roman" pitchFamily="18" charset="0"/>
                <a:cs typeface="Times New Roman" pitchFamily="18" charset="0"/>
              </a:rPr>
              <a:t>а,в,г</a:t>
            </a:r>
            <a:r>
              <a:rPr lang="ru-RU" sz="3200" b="1" dirty="0" smtClean="0">
                <a:solidFill>
                  <a:srgbClr val="4C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dirty="0" smtClean="0">
              <a:solidFill>
                <a:srgbClr val="4C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ru-RU" sz="2800" dirty="0" smtClean="0">
              <a:solidFill>
                <a:srgbClr val="4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453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78334"/>
            <a:ext cx="8146888" cy="583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310583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95736" y="6121415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Практическое занятие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8750" y="1628800"/>
            <a:ext cx="7235481" cy="338437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Inflate">
              <a:avLst>
                <a:gd name="adj" fmla="val 8533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32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 </a:t>
            </a:r>
          </a:p>
        </p:txBody>
      </p:sp>
    </p:spTree>
    <p:extLst>
      <p:ext uri="{BB962C8B-B14F-4D97-AF65-F5344CB8AC3E}">
        <p14:creationId xmlns:p14="http://schemas.microsoft.com/office/powerpoint/2010/main" val="277445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08" y="188640"/>
            <a:ext cx="9001000" cy="86895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Задание на самоподготовку.</a:t>
            </a:r>
            <a:endParaRPr lang="ru-RU" sz="4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389729" y="1052513"/>
            <a:ext cx="8218487" cy="5256807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       </a:t>
            </a:r>
            <a:r>
              <a:rPr lang="ru-RU" sz="5400" b="1" u="sng" dirty="0" smtClean="0">
                <a:solidFill>
                  <a:srgbClr val="C00000"/>
                </a:solidFill>
              </a:rPr>
              <a:t>Выучить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5400" dirty="0" smtClean="0"/>
              <a:t>             </a:t>
            </a:r>
            <a:r>
              <a:rPr lang="ru-RU" sz="5400" b="1" dirty="0" smtClean="0">
                <a:solidFill>
                  <a:srgbClr val="0000CC"/>
                </a:solidFill>
              </a:rPr>
              <a:t>П. 11  СТР. 69</a:t>
            </a:r>
            <a:r>
              <a:rPr lang="en-US" sz="5400" b="1" dirty="0" smtClean="0">
                <a:solidFill>
                  <a:srgbClr val="0000CC"/>
                </a:solidFill>
              </a:rPr>
              <a:t> - </a:t>
            </a:r>
            <a:r>
              <a:rPr lang="ru-RU" sz="5400" b="1" dirty="0" smtClean="0">
                <a:solidFill>
                  <a:srgbClr val="0000CC"/>
                </a:solidFill>
              </a:rPr>
              <a:t>70</a:t>
            </a:r>
          </a:p>
        </p:txBody>
      </p:sp>
      <p:pic>
        <p:nvPicPr>
          <p:cNvPr id="13316" name="Picture 4" descr="COBJ0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7334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19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Угадай число.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6646" indent="-514350">
              <a:buNone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Я задумала число. Если из задуманного числа вычесть 39, а к полученной разности прибавить 18, то получится 61. Какое число я задумала?</a:t>
            </a:r>
          </a:p>
          <a:p>
            <a:pPr marL="596646" indent="-514350" algn="r">
              <a:buNone/>
            </a:pP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5786446" y="4572008"/>
            <a:ext cx="2357454" cy="1285884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4F271C">
                    <a:lumMod val="75000"/>
                  </a:srgbClr>
                </a:solidFill>
              </a:rPr>
              <a:t>82</a:t>
            </a:r>
          </a:p>
        </p:txBody>
      </p:sp>
    </p:spTree>
    <p:extLst>
      <p:ext uri="{BB962C8B-B14F-4D97-AF65-F5344CB8AC3E}">
        <p14:creationId xmlns:p14="http://schemas.microsoft.com/office/powerpoint/2010/main" val="37872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95" name="Text Box 84"/>
          <p:cNvSpPr txBox="1">
            <a:spLocks noChangeArrowheads="1"/>
          </p:cNvSpPr>
          <p:nvPr/>
        </p:nvSpPr>
        <p:spPr bwMode="auto">
          <a:xfrm>
            <a:off x="1393825" y="323165"/>
            <a:ext cx="6073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Устный счёт 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96" name="Text Box 72"/>
          <p:cNvSpPr txBox="1">
            <a:spLocks noChangeArrowheads="1"/>
          </p:cNvSpPr>
          <p:nvPr/>
        </p:nvSpPr>
        <p:spPr bwMode="auto">
          <a:xfrm>
            <a:off x="2011363" y="624840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969496"/>
            <a:ext cx="7992888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700" b="1" i="1" dirty="0">
                <a:latin typeface="Times New Roman"/>
                <a:ea typeface="Calibri"/>
                <a:cs typeface="Times New Roman"/>
              </a:rPr>
              <a:t>1.Сколько литров воды в 6 трёхлитровых банках?</a:t>
            </a:r>
            <a:endParaRPr lang="ru-RU" sz="27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700" b="1" i="1" dirty="0">
                <a:latin typeface="Times New Roman"/>
                <a:ea typeface="Calibri"/>
                <a:cs typeface="Times New Roman"/>
              </a:rPr>
              <a:t>    2. У птицы 2 крыла. У </a:t>
            </a:r>
            <a:r>
              <a:rPr lang="ru-RU" sz="2700" b="1" i="1" dirty="0" smtClean="0">
                <a:latin typeface="Times New Roman"/>
                <a:ea typeface="Calibri"/>
                <a:cs typeface="Times New Roman"/>
              </a:rPr>
              <a:t>скольких </a:t>
            </a:r>
            <a:r>
              <a:rPr lang="ru-RU" sz="2700" b="1" i="1" dirty="0">
                <a:latin typeface="Times New Roman"/>
                <a:ea typeface="Calibri"/>
                <a:cs typeface="Times New Roman"/>
              </a:rPr>
              <a:t>птиц 100 крыльев?</a:t>
            </a:r>
            <a:endParaRPr lang="ru-RU" sz="27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700" b="1" i="1" dirty="0">
                <a:latin typeface="Times New Roman"/>
                <a:ea typeface="Calibri"/>
                <a:cs typeface="Times New Roman"/>
              </a:rPr>
              <a:t>    3.На одно платье идёт 2 метра ткани. Сколько ткани нужно купить, чтобы сшить 30 платьев?</a:t>
            </a:r>
            <a:endParaRPr lang="ru-RU" sz="27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700" b="1" i="1" dirty="0">
                <a:latin typeface="Times New Roman"/>
                <a:ea typeface="Calibri"/>
                <a:cs typeface="Times New Roman"/>
              </a:rPr>
              <a:t>    4. Сколько сырков по цене 23 рубля можно купить на 100 рублей?</a:t>
            </a:r>
            <a:endParaRPr lang="ru-RU" sz="27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700" b="1" i="1" dirty="0">
                <a:latin typeface="Times New Roman"/>
                <a:ea typeface="Calibri"/>
                <a:cs typeface="Times New Roman"/>
              </a:rPr>
              <a:t>    5. Тетрадь стоит 5 рублей. Ваня купил </a:t>
            </a:r>
            <a:endParaRPr lang="ru-RU" sz="2700" b="1" i="1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700" b="1" i="1" dirty="0" smtClean="0">
                <a:latin typeface="Times New Roman"/>
                <a:ea typeface="Calibri"/>
                <a:cs typeface="Times New Roman"/>
              </a:rPr>
              <a:t>   6. </a:t>
            </a:r>
            <a:r>
              <a:rPr lang="ru-RU" sz="2700" b="1" i="1" dirty="0">
                <a:latin typeface="Times New Roman"/>
                <a:ea typeface="Calibri"/>
                <a:cs typeface="Times New Roman"/>
              </a:rPr>
              <a:t>тетрадей. Сколько сдачи получит Ваня, если у него было 50 рублей?</a:t>
            </a:r>
            <a:endParaRPr lang="ru-RU" sz="27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519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ChangeArrowheads="1"/>
          </p:cNvSpPr>
          <p:nvPr/>
        </p:nvSpPr>
        <p:spPr bwMode="auto">
          <a:xfrm>
            <a:off x="539552" y="600441"/>
            <a:ext cx="7488238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6600" dirty="0" smtClean="0">
                <a:solidFill>
                  <a:srgbClr val="002060"/>
                </a:solidFill>
                <a:latin typeface="Franklin Gothic Demi Cond" pitchFamily="34" charset="0"/>
              </a:rPr>
              <a:t>Шестнадцатое </a:t>
            </a:r>
            <a:r>
              <a:rPr lang="ru-RU" sz="6600" dirty="0">
                <a:solidFill>
                  <a:srgbClr val="002060"/>
                </a:solidFill>
                <a:latin typeface="Franklin Gothic Demi Cond" pitchFamily="34" charset="0"/>
              </a:rPr>
              <a:t>октября.</a:t>
            </a:r>
          </a:p>
          <a:p>
            <a:pPr algn="ctr"/>
            <a:r>
              <a:rPr lang="ru-RU" sz="6600" dirty="0">
                <a:solidFill>
                  <a:srgbClr val="002060"/>
                </a:solidFill>
                <a:latin typeface="Franklin Gothic Demi Cond" pitchFamily="34" charset="0"/>
              </a:rPr>
              <a:t>Классная работа.</a:t>
            </a:r>
          </a:p>
          <a:p>
            <a:pPr algn="ctr"/>
            <a:r>
              <a:rPr lang="ru-RU" sz="6600" dirty="0" smtClean="0">
                <a:solidFill>
                  <a:srgbClr val="002060"/>
                </a:solidFill>
                <a:latin typeface="Franklin Gothic Demi Cond" pitchFamily="34" charset="0"/>
              </a:rPr>
              <a:t>Уравнения.</a:t>
            </a:r>
            <a:endParaRPr lang="ru-RU" sz="6600" dirty="0">
              <a:solidFill>
                <a:srgbClr val="002060"/>
              </a:solidFill>
              <a:latin typeface="Franklin Gothic Demi Cond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4115363"/>
            <a:ext cx="2808312" cy="838436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Повторить …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16093" y="5801622"/>
            <a:ext cx="2736304" cy="834136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Научиться…</a:t>
            </a:r>
            <a:endParaRPr lang="ru-RU" sz="2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7781" y="4953799"/>
            <a:ext cx="2808312" cy="838436"/>
          </a:xfrm>
          <a:prstGeom prst="round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Узнать </a:t>
            </a:r>
            <a:r>
              <a:rPr lang="ru-RU" sz="2800" b="1" dirty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5254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971550" y="333375"/>
            <a:ext cx="6870700" cy="915988"/>
          </a:xfrm>
        </p:spPr>
        <p:txBody>
          <a:bodyPr/>
          <a:lstStyle/>
          <a:p>
            <a:pPr algn="ctr"/>
            <a:r>
              <a:rPr lang="ru-RU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Выберите лишнее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5" descr="j02321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12" y="1123814"/>
            <a:ext cx="17145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9" descr="Рисунок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59423"/>
            <a:ext cx="1804929" cy="174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83041" y="1484784"/>
            <a:ext cx="2736304" cy="6463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    </a:t>
            </a:r>
            <a:r>
              <a:rPr lang="ru-RU" sz="3600" b="1" dirty="0" smtClean="0">
                <a:solidFill>
                  <a:srgbClr val="002060"/>
                </a:solidFill>
              </a:rPr>
              <a:t>У + 345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554" y="4124705"/>
            <a:ext cx="3231814" cy="6463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   </a:t>
            </a:r>
            <a:r>
              <a:rPr lang="ru-RU" sz="3600" b="1" dirty="0" smtClean="0">
                <a:solidFill>
                  <a:srgbClr val="002060"/>
                </a:solidFill>
              </a:rPr>
              <a:t>35 – с + 451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7057" y="5301208"/>
            <a:ext cx="2592288" cy="6463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(12 – х) + 7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44399" y="2559598"/>
            <a:ext cx="2653483" cy="6463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K + 27 – 18 </a:t>
            </a:r>
            <a:endParaRPr lang="ru-RU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4436" y="3041477"/>
            <a:ext cx="3096344" cy="6463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x</a:t>
            </a:r>
            <a:r>
              <a:rPr lang="en-US" sz="3600" b="1" dirty="0" smtClean="0">
                <a:solidFill>
                  <a:srgbClr val="002060"/>
                </a:solidFill>
              </a:rPr>
              <a:t> + 25 = 112 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4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27969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400" b="1" dirty="0" smtClean="0">
                <a:solidFill>
                  <a:srgbClr val="002060"/>
                </a:solidFill>
                <a:latin typeface="Comic Sans MS" pitchFamily="66" charset="0"/>
              </a:rPr>
              <a:t>Ответьте на вопросы</a:t>
            </a:r>
            <a:endParaRPr lang="ru-RU" sz="6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5556" y="1484784"/>
            <a:ext cx="8064896" cy="4306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3000" b="1" dirty="0">
                <a:latin typeface="Times New Roman"/>
                <a:ea typeface="Calibri"/>
                <a:cs typeface="Times New Roman"/>
              </a:rPr>
              <a:t>1. Какое равенство называют уравнением?</a:t>
            </a:r>
            <a:endParaRPr lang="ru-RU" sz="3000" dirty="0">
              <a:latin typeface="Calibri"/>
              <a:ea typeface="Calibri"/>
              <a:cs typeface="Times New Roman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3000" b="1" dirty="0">
                <a:latin typeface="Times New Roman"/>
                <a:ea typeface="Calibri"/>
                <a:cs typeface="Times New Roman"/>
              </a:rPr>
              <a:t>2. Какое число называют корнем уравнения?</a:t>
            </a:r>
            <a:endParaRPr lang="ru-RU" sz="3000" dirty="0">
              <a:latin typeface="Calibri"/>
              <a:ea typeface="Calibri"/>
              <a:cs typeface="Times New Roman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3000" b="1" dirty="0">
                <a:latin typeface="Times New Roman"/>
                <a:ea typeface="Calibri"/>
                <a:cs typeface="Times New Roman"/>
              </a:rPr>
              <a:t>3. Что значит решить уравнение?</a:t>
            </a:r>
            <a:endParaRPr lang="ru-RU" sz="3000" dirty="0">
              <a:latin typeface="Calibri"/>
              <a:ea typeface="Calibri"/>
              <a:cs typeface="Times New Roman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3000" b="1" dirty="0">
                <a:latin typeface="Times New Roman"/>
                <a:ea typeface="Calibri"/>
                <a:cs typeface="Times New Roman"/>
              </a:rPr>
              <a:t>4</a:t>
            </a:r>
            <a:r>
              <a:rPr lang="ru-RU" sz="3000" b="1" dirty="0" smtClean="0">
                <a:latin typeface="Times New Roman"/>
                <a:ea typeface="Calibri"/>
                <a:cs typeface="Times New Roman"/>
              </a:rPr>
              <a:t>. Как </a:t>
            </a:r>
            <a:r>
              <a:rPr lang="ru-RU" sz="3000" b="1" dirty="0">
                <a:latin typeface="Times New Roman"/>
                <a:ea typeface="Calibri"/>
                <a:cs typeface="Times New Roman"/>
              </a:rPr>
              <a:t>проверить , что число является корнем уравнения?</a:t>
            </a:r>
            <a:endParaRPr lang="ru-RU" sz="3000" dirty="0">
              <a:latin typeface="Calibri"/>
              <a:ea typeface="Calibri"/>
              <a:cs typeface="Times New Roman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3000" b="1" dirty="0">
                <a:latin typeface="Times New Roman"/>
                <a:ea typeface="Calibri"/>
                <a:cs typeface="Times New Roman"/>
              </a:rPr>
              <a:t>5. Как найти неизвестное </a:t>
            </a:r>
            <a:r>
              <a:rPr lang="ru-RU" sz="3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слагаемое</a:t>
            </a:r>
            <a:r>
              <a:rPr lang="ru-RU" sz="30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3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вычитаемое</a:t>
            </a:r>
            <a:r>
              <a:rPr lang="ru-RU" sz="3000" b="1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3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разность</a:t>
            </a:r>
            <a:r>
              <a:rPr lang="ru-RU" sz="3000" b="1" dirty="0">
                <a:latin typeface="Times New Roman"/>
                <a:ea typeface="Calibri"/>
                <a:cs typeface="Times New Roman"/>
              </a:rPr>
              <a:t>?</a:t>
            </a:r>
            <a:endParaRPr lang="ru-RU" sz="3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9900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агетная рамка 4">
            <a:hlinkClick r:id="rId2" action="ppaction://hlinksldjump"/>
          </p:cNvPr>
          <p:cNvSpPr/>
          <p:nvPr/>
        </p:nvSpPr>
        <p:spPr>
          <a:xfrm>
            <a:off x="2749409" y="2996952"/>
            <a:ext cx="3645181" cy="142875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002060"/>
                </a:solidFill>
              </a:rPr>
              <a:t>У – </a:t>
            </a:r>
            <a:r>
              <a:rPr lang="ru-RU" sz="4000" b="1" dirty="0" smtClean="0">
                <a:solidFill>
                  <a:srgbClr val="002060"/>
                </a:solidFill>
              </a:rPr>
              <a:t>12 </a:t>
            </a:r>
            <a:r>
              <a:rPr lang="ru-RU" sz="4000" b="1" dirty="0">
                <a:solidFill>
                  <a:srgbClr val="002060"/>
                </a:solidFill>
              </a:rPr>
              <a:t>= 9</a:t>
            </a:r>
          </a:p>
        </p:txBody>
      </p:sp>
      <p:sp>
        <p:nvSpPr>
          <p:cNvPr id="6" name="Багетная рамка 5">
            <a:hlinkClick r:id="rId3" action="ppaction://hlinksldjump"/>
          </p:cNvPr>
          <p:cNvSpPr/>
          <p:nvPr/>
        </p:nvSpPr>
        <p:spPr>
          <a:xfrm>
            <a:off x="2749409" y="4797152"/>
            <a:ext cx="3766807" cy="142875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18 </a:t>
            </a:r>
            <a:r>
              <a:rPr lang="ru-RU" sz="4000" b="1" dirty="0">
                <a:solidFill>
                  <a:srgbClr val="002060"/>
                </a:solidFill>
              </a:rPr>
              <a:t>– </a:t>
            </a:r>
            <a:r>
              <a:rPr lang="en-US" sz="4000" b="1" dirty="0" smtClean="0">
                <a:solidFill>
                  <a:srgbClr val="002060"/>
                </a:solidFill>
              </a:rPr>
              <a:t>z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>
                <a:solidFill>
                  <a:srgbClr val="002060"/>
                </a:solidFill>
              </a:rPr>
              <a:t>= </a:t>
            </a:r>
            <a:r>
              <a:rPr lang="ru-RU" sz="4000" b="1" dirty="0" smtClean="0">
                <a:solidFill>
                  <a:srgbClr val="002060"/>
                </a:solidFill>
              </a:rPr>
              <a:t>7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7" name="Багетная рамка 6">
            <a:hlinkClick r:id="" action="ppaction://hlinkshowjump?jump=nextslide"/>
          </p:cNvPr>
          <p:cNvSpPr/>
          <p:nvPr/>
        </p:nvSpPr>
        <p:spPr>
          <a:xfrm>
            <a:off x="2699792" y="1412776"/>
            <a:ext cx="3600400" cy="142875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Х + 14 = 56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58376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600" b="1" dirty="0">
                <a:solidFill>
                  <a:srgbClr val="002060"/>
                </a:solidFill>
                <a:latin typeface="Comic Sans MS" pitchFamily="66" charset="0"/>
              </a:rPr>
              <a:t>Решите уравнения</a:t>
            </a:r>
          </a:p>
        </p:txBody>
      </p:sp>
    </p:spTree>
    <p:extLst>
      <p:ext uri="{BB962C8B-B14F-4D97-AF65-F5344CB8AC3E}">
        <p14:creationId xmlns:p14="http://schemas.microsoft.com/office/powerpoint/2010/main" val="337242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8" name="Group 16"/>
          <p:cNvGrpSpPr>
            <a:grpSpLocks/>
          </p:cNvGrpSpPr>
          <p:nvPr/>
        </p:nvGrpSpPr>
        <p:grpSpPr bwMode="auto">
          <a:xfrm>
            <a:off x="395288" y="2852738"/>
            <a:ext cx="6553200" cy="914400"/>
            <a:chOff x="385" y="890"/>
            <a:chExt cx="4128" cy="576"/>
          </a:xfrm>
        </p:grpSpPr>
        <p:sp>
          <p:nvSpPr>
            <p:cNvPr id="8206" name="Rectangle 6"/>
            <p:cNvSpPr>
              <a:spLocks noChangeArrowheads="1"/>
            </p:cNvSpPr>
            <p:nvPr/>
          </p:nvSpPr>
          <p:spPr bwMode="auto">
            <a:xfrm>
              <a:off x="385" y="890"/>
              <a:ext cx="4128" cy="576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i="1" dirty="0" smtClean="0">
                <a:solidFill>
                  <a:srgbClr val="000000"/>
                </a:solidFill>
                <a:latin typeface="Georgia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 dirty="0" smtClean="0">
                  <a:solidFill>
                    <a:srgbClr val="000000"/>
                  </a:solidFill>
                  <a:latin typeface="Times New Roman" pitchFamily="18" charset="0"/>
                </a:rPr>
                <a:t>0                                                                 </a:t>
              </a:r>
              <a:r>
                <a:rPr lang="ru-RU" sz="3200" b="1" i="1" dirty="0" smtClean="0">
                  <a:solidFill>
                    <a:srgbClr val="000000"/>
                  </a:solidFill>
                  <a:latin typeface="Times New Roman" pitchFamily="18" charset="0"/>
                </a:rPr>
                <a:t>х</a:t>
              </a:r>
              <a:endParaRPr lang="ru-RU" sz="3200" b="1" i="1" dirty="0" smtClean="0">
                <a:solidFill>
                  <a:srgbClr val="000000"/>
                </a:solidFill>
                <a:latin typeface="Georgia" pitchFamily="18" charset="0"/>
              </a:endParaRPr>
            </a:p>
          </p:txBody>
        </p:sp>
        <p:sp>
          <p:nvSpPr>
            <p:cNvPr id="8207" name="Freeform 7"/>
            <p:cNvSpPr>
              <a:spLocks/>
            </p:cNvSpPr>
            <p:nvPr/>
          </p:nvSpPr>
          <p:spPr bwMode="auto">
            <a:xfrm>
              <a:off x="504" y="1162"/>
              <a:ext cx="3715" cy="1"/>
            </a:xfrm>
            <a:custGeom>
              <a:avLst/>
              <a:gdLst>
                <a:gd name="T0" fmla="*/ 0 w 3715"/>
                <a:gd name="T1" fmla="*/ 0 h 1"/>
                <a:gd name="T2" fmla="*/ 3715 w 3715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15" h="1">
                  <a:moveTo>
                    <a:pt x="0" y="0"/>
                  </a:moveTo>
                  <a:lnTo>
                    <a:pt x="3715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8208" name="Line 8"/>
            <p:cNvSpPr>
              <a:spLocks noChangeShapeType="1"/>
            </p:cNvSpPr>
            <p:nvPr/>
          </p:nvSpPr>
          <p:spPr bwMode="auto">
            <a:xfrm>
              <a:off x="504" y="1116"/>
              <a:ext cx="0" cy="9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2338388" y="3166366"/>
            <a:ext cx="0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5362575" y="3180282"/>
            <a:ext cx="0" cy="20198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3329" name="WordArt 17"/>
          <p:cNvSpPr>
            <a:spLocks noChangeArrowheads="1" noChangeShapeType="1" noTextEdit="1"/>
          </p:cNvSpPr>
          <p:nvPr/>
        </p:nvSpPr>
        <p:spPr bwMode="auto">
          <a:xfrm>
            <a:off x="2051050" y="2455863"/>
            <a:ext cx="431800" cy="4310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kern="1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х</a:t>
            </a:r>
          </a:p>
        </p:txBody>
      </p:sp>
      <p:sp>
        <p:nvSpPr>
          <p:cNvPr id="13330" name="WordArt 18"/>
          <p:cNvSpPr>
            <a:spLocks noChangeArrowheads="1" noChangeShapeType="1" noTextEdit="1"/>
          </p:cNvSpPr>
          <p:nvPr/>
        </p:nvSpPr>
        <p:spPr bwMode="auto">
          <a:xfrm>
            <a:off x="5288958" y="2293316"/>
            <a:ext cx="393209" cy="5935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kern="1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b</a:t>
            </a:r>
            <a:endParaRPr lang="ru-RU" sz="3200" b="1" i="1" kern="10" dirty="0" smtClean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13331" name="WordArt 19"/>
          <p:cNvSpPr>
            <a:spLocks noChangeArrowheads="1" noChangeShapeType="1" noTextEdit="1"/>
          </p:cNvSpPr>
          <p:nvPr/>
        </p:nvSpPr>
        <p:spPr bwMode="auto">
          <a:xfrm>
            <a:off x="3419475" y="2060575"/>
            <a:ext cx="792163" cy="395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kern="1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+ a</a:t>
            </a:r>
            <a:endParaRPr lang="ru-RU" sz="3200" b="1" i="1" kern="10" dirty="0" smtClean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13333" name="WordArt 21"/>
          <p:cNvSpPr>
            <a:spLocks noChangeArrowheads="1" noChangeShapeType="1" noTextEdit="1"/>
          </p:cNvSpPr>
          <p:nvPr/>
        </p:nvSpPr>
        <p:spPr bwMode="auto">
          <a:xfrm>
            <a:off x="3419475" y="4148138"/>
            <a:ext cx="792163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kern="1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- a</a:t>
            </a:r>
            <a:endParaRPr lang="ru-RU" sz="3200" b="1" i="1" kern="1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13335" name="WordArt 23"/>
          <p:cNvSpPr>
            <a:spLocks noChangeArrowheads="1" noChangeShapeType="1" noTextEdit="1"/>
          </p:cNvSpPr>
          <p:nvPr/>
        </p:nvSpPr>
        <p:spPr bwMode="auto">
          <a:xfrm>
            <a:off x="2122488" y="1052513"/>
            <a:ext cx="3527425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kern="1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х + а = </a:t>
            </a:r>
            <a:r>
              <a:rPr lang="en-US" sz="3600" b="1" i="1" kern="1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b</a:t>
            </a:r>
            <a:endParaRPr lang="ru-RU" sz="3600" b="1" i="1" kern="10" dirty="0" smtClean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13336" name="WordArt 24"/>
          <p:cNvSpPr>
            <a:spLocks noChangeArrowheads="1" noChangeShapeType="1" noTextEdit="1"/>
          </p:cNvSpPr>
          <p:nvPr/>
        </p:nvSpPr>
        <p:spPr bwMode="auto">
          <a:xfrm>
            <a:off x="2051050" y="4940300"/>
            <a:ext cx="3527425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kern="1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х = </a:t>
            </a:r>
            <a:r>
              <a:rPr lang="en-US" sz="3600" b="1" i="1" kern="1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b - </a:t>
            </a:r>
            <a:r>
              <a:rPr lang="ru-RU" sz="3600" b="1" i="1" kern="1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а</a:t>
            </a:r>
          </a:p>
        </p:txBody>
      </p:sp>
      <p:sp>
        <p:nvSpPr>
          <p:cNvPr id="2" name="Выгнутая вверх стрелка 1"/>
          <p:cNvSpPr/>
          <p:nvPr/>
        </p:nvSpPr>
        <p:spPr>
          <a:xfrm>
            <a:off x="2267742" y="2583657"/>
            <a:ext cx="3204369" cy="538162"/>
          </a:xfrm>
          <a:prstGeom prst="curvedDown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" name="Выгнутая вниз стрелка 2"/>
          <p:cNvSpPr/>
          <p:nvPr/>
        </p:nvSpPr>
        <p:spPr>
          <a:xfrm flipH="1">
            <a:off x="2267742" y="3500438"/>
            <a:ext cx="3168351" cy="504626"/>
          </a:xfrm>
          <a:prstGeom prst="curvedUpArrow">
            <a:avLst/>
          </a:prstGeom>
          <a:solidFill>
            <a:srgbClr val="061AD4"/>
          </a:solidFill>
          <a:ln>
            <a:solidFill>
              <a:srgbClr val="061A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20343" y="3933056"/>
            <a:ext cx="2008054" cy="190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5779752"/>
            <a:ext cx="38884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000" b="1" dirty="0">
                <a:solidFill>
                  <a:srgbClr val="002060"/>
                </a:solidFill>
              </a:rPr>
              <a:t>Х + </a:t>
            </a:r>
            <a:r>
              <a:rPr lang="ru-RU" sz="4000" b="1" dirty="0" smtClean="0">
                <a:solidFill>
                  <a:srgbClr val="002060"/>
                </a:solidFill>
              </a:rPr>
              <a:t>14 </a:t>
            </a:r>
            <a:r>
              <a:rPr lang="ru-RU" sz="4000" b="1" dirty="0">
                <a:solidFill>
                  <a:srgbClr val="002060"/>
                </a:solidFill>
              </a:rPr>
              <a:t>= </a:t>
            </a:r>
            <a:r>
              <a:rPr lang="ru-RU" sz="4000" b="1" dirty="0" smtClean="0">
                <a:solidFill>
                  <a:srgbClr val="002060"/>
                </a:solidFill>
              </a:rPr>
              <a:t>56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42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 animBg="1"/>
      <p:bldP spid="13327" grpId="0" animBg="1"/>
      <p:bldP spid="13329" grpId="0"/>
      <p:bldP spid="13330" grpId="0"/>
      <p:bldP spid="13331" grpId="0"/>
      <p:bldP spid="13333" grpId="0"/>
      <p:bldP spid="13335" grpId="0"/>
      <p:bldP spid="13336" grpId="0"/>
      <p:bldP spid="2" grpId="0" animBg="1"/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395288" y="2852738"/>
            <a:ext cx="6553200" cy="914400"/>
            <a:chOff x="385" y="890"/>
            <a:chExt cx="4128" cy="576"/>
          </a:xfrm>
        </p:grpSpPr>
        <p:sp>
          <p:nvSpPr>
            <p:cNvPr id="12302" name="Rectangle 4"/>
            <p:cNvSpPr>
              <a:spLocks noChangeArrowheads="1"/>
            </p:cNvSpPr>
            <p:nvPr/>
          </p:nvSpPr>
          <p:spPr bwMode="auto">
            <a:xfrm>
              <a:off x="385" y="890"/>
              <a:ext cx="412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i="1" dirty="0" smtClean="0">
                <a:solidFill>
                  <a:srgbClr val="000000"/>
                </a:solidFill>
                <a:latin typeface="Georgia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 dirty="0" smtClean="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</a:rPr>
                <a:t>                                                                           </a:t>
              </a:r>
              <a:r>
                <a:rPr lang="ru-RU" sz="3200" b="1" i="1" dirty="0" smtClean="0">
                  <a:solidFill>
                    <a:srgbClr val="000000"/>
                  </a:solidFill>
                  <a:latin typeface="Times New Roman" pitchFamily="18" charset="0"/>
                </a:rPr>
                <a:t>х</a:t>
              </a:r>
              <a:endParaRPr lang="ru-RU" sz="3200" b="1" i="1" dirty="0" smtClean="0">
                <a:solidFill>
                  <a:srgbClr val="000000"/>
                </a:solidFill>
                <a:latin typeface="Georgia" pitchFamily="18" charset="0"/>
              </a:endParaRPr>
            </a:p>
          </p:txBody>
        </p:sp>
        <p:sp>
          <p:nvSpPr>
            <p:cNvPr id="12303" name="Freeform 5"/>
            <p:cNvSpPr>
              <a:spLocks/>
            </p:cNvSpPr>
            <p:nvPr/>
          </p:nvSpPr>
          <p:spPr bwMode="auto">
            <a:xfrm>
              <a:off x="504" y="1162"/>
              <a:ext cx="3715" cy="1"/>
            </a:xfrm>
            <a:custGeom>
              <a:avLst/>
              <a:gdLst>
                <a:gd name="T0" fmla="*/ 0 w 3715"/>
                <a:gd name="T1" fmla="*/ 0 h 1"/>
                <a:gd name="T2" fmla="*/ 3715 w 3715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15" h="1">
                  <a:moveTo>
                    <a:pt x="0" y="0"/>
                  </a:moveTo>
                  <a:lnTo>
                    <a:pt x="3715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2304" name="Line 6"/>
            <p:cNvSpPr>
              <a:spLocks noChangeShapeType="1"/>
            </p:cNvSpPr>
            <p:nvPr/>
          </p:nvSpPr>
          <p:spPr bwMode="auto">
            <a:xfrm>
              <a:off x="504" y="1103"/>
              <a:ext cx="0" cy="9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2338388" y="3173087"/>
            <a:ext cx="0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5366937" y="3173087"/>
            <a:ext cx="0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7417" name="WordArt 9"/>
          <p:cNvSpPr>
            <a:spLocks noChangeArrowheads="1" noChangeShapeType="1" noTextEdit="1"/>
          </p:cNvSpPr>
          <p:nvPr/>
        </p:nvSpPr>
        <p:spPr bwMode="auto">
          <a:xfrm>
            <a:off x="5292725" y="2565400"/>
            <a:ext cx="360363" cy="395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kern="1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х</a:t>
            </a:r>
          </a:p>
        </p:txBody>
      </p:sp>
      <p:sp>
        <p:nvSpPr>
          <p:cNvPr id="17418" name="WordArt 10"/>
          <p:cNvSpPr>
            <a:spLocks noChangeArrowheads="1" noChangeShapeType="1" noTextEdit="1"/>
          </p:cNvSpPr>
          <p:nvPr/>
        </p:nvSpPr>
        <p:spPr bwMode="auto">
          <a:xfrm>
            <a:off x="2195513" y="2205038"/>
            <a:ext cx="287337" cy="682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kern="1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b</a:t>
            </a:r>
            <a:endParaRPr lang="ru-RU" sz="3200" b="1" i="1" kern="10" dirty="0" smtClean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17419" name="WordArt 11"/>
          <p:cNvSpPr>
            <a:spLocks noChangeArrowheads="1" noChangeShapeType="1" noTextEdit="1"/>
          </p:cNvSpPr>
          <p:nvPr/>
        </p:nvSpPr>
        <p:spPr bwMode="auto">
          <a:xfrm>
            <a:off x="3419475" y="2060575"/>
            <a:ext cx="792163" cy="395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kern="1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- a</a:t>
            </a:r>
            <a:endParaRPr lang="ru-RU" sz="3200" b="1" i="1" kern="10" dirty="0" smtClean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17421" name="WordArt 13"/>
          <p:cNvSpPr>
            <a:spLocks noChangeArrowheads="1" noChangeShapeType="1" noTextEdit="1"/>
          </p:cNvSpPr>
          <p:nvPr/>
        </p:nvSpPr>
        <p:spPr bwMode="auto">
          <a:xfrm>
            <a:off x="3419475" y="4148138"/>
            <a:ext cx="865188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kern="1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+ a</a:t>
            </a:r>
            <a:endParaRPr lang="ru-RU" sz="3200" b="1" i="1" kern="1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17423" name="WordArt 15"/>
          <p:cNvSpPr>
            <a:spLocks noChangeArrowheads="1" noChangeShapeType="1" noTextEdit="1"/>
          </p:cNvSpPr>
          <p:nvPr/>
        </p:nvSpPr>
        <p:spPr bwMode="auto">
          <a:xfrm>
            <a:off x="2122488" y="1052513"/>
            <a:ext cx="3527425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kern="1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х - а = </a:t>
            </a:r>
            <a:r>
              <a:rPr lang="en-US" sz="3600" b="1" i="1" kern="1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b</a:t>
            </a:r>
            <a:endParaRPr lang="ru-RU" sz="3600" b="1" i="1" kern="10" dirty="0" smtClean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17424" name="WordArt 16"/>
          <p:cNvSpPr>
            <a:spLocks noChangeArrowheads="1" noChangeShapeType="1" noTextEdit="1"/>
          </p:cNvSpPr>
          <p:nvPr/>
        </p:nvSpPr>
        <p:spPr bwMode="auto">
          <a:xfrm>
            <a:off x="2051050" y="4940300"/>
            <a:ext cx="3527425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kern="1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х = </a:t>
            </a:r>
            <a:r>
              <a:rPr lang="en-US" sz="3600" b="1" i="1" kern="1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b + </a:t>
            </a:r>
            <a:r>
              <a:rPr lang="ru-RU" sz="3600" b="1" i="1" kern="1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а</a:t>
            </a:r>
          </a:p>
        </p:txBody>
      </p:sp>
      <p:sp>
        <p:nvSpPr>
          <p:cNvPr id="2" name="Выгнутая вверх стрелка 1"/>
          <p:cNvSpPr/>
          <p:nvPr/>
        </p:nvSpPr>
        <p:spPr>
          <a:xfrm flipH="1">
            <a:off x="2266356" y="2663428"/>
            <a:ext cx="3171426" cy="448469"/>
          </a:xfrm>
          <a:prstGeom prst="curvedDown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Выгнутая вниз стрелка 2"/>
          <p:cNvSpPr/>
          <p:nvPr/>
        </p:nvSpPr>
        <p:spPr>
          <a:xfrm>
            <a:off x="2303857" y="3429000"/>
            <a:ext cx="3205163" cy="576064"/>
          </a:xfrm>
          <a:prstGeom prst="curvedUpArrow">
            <a:avLst/>
          </a:prstGeom>
          <a:solidFill>
            <a:srgbClr val="061AD4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04248" y="3778695"/>
            <a:ext cx="2008054" cy="190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1848" y="5805264"/>
            <a:ext cx="2515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4000" b="1" dirty="0">
                <a:solidFill>
                  <a:srgbClr val="002060"/>
                </a:solidFill>
              </a:rPr>
              <a:t>У – </a:t>
            </a:r>
            <a:r>
              <a:rPr lang="ru-RU" sz="4000" b="1" dirty="0" smtClean="0">
                <a:solidFill>
                  <a:srgbClr val="002060"/>
                </a:solidFill>
              </a:rPr>
              <a:t>12 </a:t>
            </a:r>
            <a:r>
              <a:rPr lang="ru-RU" sz="4000" b="1" dirty="0">
                <a:solidFill>
                  <a:srgbClr val="002060"/>
                </a:solidFill>
              </a:rPr>
              <a:t>= 9</a:t>
            </a:r>
          </a:p>
        </p:txBody>
      </p:sp>
    </p:spTree>
    <p:extLst>
      <p:ext uri="{BB962C8B-B14F-4D97-AF65-F5344CB8AC3E}">
        <p14:creationId xmlns:p14="http://schemas.microsoft.com/office/powerpoint/2010/main" val="35126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/>
      <p:bldP spid="17416" grpId="0" animBg="1"/>
      <p:bldP spid="17417" grpId="0"/>
      <p:bldP spid="17418" grpId="0"/>
      <p:bldP spid="17419" grpId="0"/>
      <p:bldP spid="17421" grpId="0"/>
      <p:bldP spid="17423" grpId="0"/>
      <p:bldP spid="17424" grpId="0"/>
      <p:bldP spid="2" grpId="0" animBg="1"/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395288" y="2852738"/>
            <a:ext cx="6553200" cy="914400"/>
            <a:chOff x="385" y="890"/>
            <a:chExt cx="4128" cy="576"/>
          </a:xfrm>
        </p:grpSpPr>
        <p:sp>
          <p:nvSpPr>
            <p:cNvPr id="16396" name="Rectangle 4"/>
            <p:cNvSpPr>
              <a:spLocks noChangeArrowheads="1"/>
            </p:cNvSpPr>
            <p:nvPr/>
          </p:nvSpPr>
          <p:spPr bwMode="auto">
            <a:xfrm>
              <a:off x="385" y="890"/>
              <a:ext cx="4128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 i="1" dirty="0" smtClean="0">
                <a:solidFill>
                  <a:srgbClr val="000000"/>
                </a:solidFill>
                <a:latin typeface="Georgia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800" b="1" dirty="0" smtClean="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r>
                <a:rPr lang="ru-RU" sz="2400" b="1" dirty="0" smtClean="0">
                  <a:solidFill>
                    <a:srgbClr val="000000"/>
                  </a:solidFill>
                  <a:latin typeface="Times New Roman" pitchFamily="18" charset="0"/>
                </a:rPr>
                <a:t>                                                                           </a:t>
              </a:r>
              <a:r>
                <a:rPr lang="ru-RU" sz="3200" b="1" i="1" dirty="0" smtClean="0">
                  <a:solidFill>
                    <a:srgbClr val="000000"/>
                  </a:solidFill>
                  <a:latin typeface="Times New Roman" pitchFamily="18" charset="0"/>
                </a:rPr>
                <a:t>х</a:t>
              </a:r>
              <a:endParaRPr lang="ru-RU" sz="3200" b="1" i="1" dirty="0" smtClean="0">
                <a:solidFill>
                  <a:srgbClr val="000000"/>
                </a:solidFill>
                <a:latin typeface="Georgia" pitchFamily="18" charset="0"/>
              </a:endParaRPr>
            </a:p>
          </p:txBody>
        </p:sp>
        <p:sp>
          <p:nvSpPr>
            <p:cNvPr id="16397" name="Freeform 5"/>
            <p:cNvSpPr>
              <a:spLocks/>
            </p:cNvSpPr>
            <p:nvPr/>
          </p:nvSpPr>
          <p:spPr bwMode="auto">
            <a:xfrm>
              <a:off x="504" y="1162"/>
              <a:ext cx="3715" cy="1"/>
            </a:xfrm>
            <a:custGeom>
              <a:avLst/>
              <a:gdLst>
                <a:gd name="T0" fmla="*/ 0 w 3715"/>
                <a:gd name="T1" fmla="*/ 0 h 1"/>
                <a:gd name="T2" fmla="*/ 3715 w 3715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15" h="1">
                  <a:moveTo>
                    <a:pt x="0" y="0"/>
                  </a:moveTo>
                  <a:lnTo>
                    <a:pt x="3715" y="0"/>
                  </a:ln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16398" name="Line 6"/>
            <p:cNvSpPr>
              <a:spLocks noChangeShapeType="1"/>
            </p:cNvSpPr>
            <p:nvPr/>
          </p:nvSpPr>
          <p:spPr bwMode="auto">
            <a:xfrm>
              <a:off x="486" y="1113"/>
              <a:ext cx="0" cy="9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2338388" y="3175000"/>
            <a:ext cx="0" cy="21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5362575" y="3185682"/>
            <a:ext cx="4184" cy="20521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2537" name="WordArt 9"/>
          <p:cNvSpPr>
            <a:spLocks noChangeArrowheads="1" noChangeShapeType="1" noTextEdit="1"/>
          </p:cNvSpPr>
          <p:nvPr/>
        </p:nvSpPr>
        <p:spPr bwMode="auto">
          <a:xfrm>
            <a:off x="2051720" y="2276475"/>
            <a:ext cx="359693" cy="682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kern="1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b</a:t>
            </a:r>
            <a:endParaRPr lang="ru-RU" sz="3200" b="1" i="1" kern="10" dirty="0" smtClean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22538" name="WordArt 10"/>
          <p:cNvSpPr>
            <a:spLocks noChangeArrowheads="1" noChangeShapeType="1" noTextEdit="1"/>
          </p:cNvSpPr>
          <p:nvPr/>
        </p:nvSpPr>
        <p:spPr bwMode="auto">
          <a:xfrm>
            <a:off x="5219700" y="2420938"/>
            <a:ext cx="43021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kern="1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a</a:t>
            </a:r>
            <a:endParaRPr lang="ru-RU" sz="3200" b="1" i="1" kern="10" dirty="0" smtClean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22539" name="WordArt 11"/>
          <p:cNvSpPr>
            <a:spLocks noChangeArrowheads="1" noChangeShapeType="1" noTextEdit="1"/>
          </p:cNvSpPr>
          <p:nvPr/>
        </p:nvSpPr>
        <p:spPr bwMode="auto">
          <a:xfrm>
            <a:off x="3419475" y="2060575"/>
            <a:ext cx="792163" cy="395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kern="1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- x</a:t>
            </a:r>
            <a:endParaRPr lang="ru-RU" sz="3200" b="1" i="1" kern="10" dirty="0" smtClean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22543" name="WordArt 15"/>
          <p:cNvSpPr>
            <a:spLocks noChangeArrowheads="1" noChangeShapeType="1" noTextEdit="1"/>
          </p:cNvSpPr>
          <p:nvPr/>
        </p:nvSpPr>
        <p:spPr bwMode="auto">
          <a:xfrm>
            <a:off x="2122488" y="1052513"/>
            <a:ext cx="3527425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kern="1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а - </a:t>
            </a:r>
            <a:r>
              <a:rPr lang="en-US" sz="3600" b="1" i="1" kern="10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x = b</a:t>
            </a:r>
            <a:endParaRPr lang="ru-RU" sz="3600" b="1" i="1" kern="10" dirty="0" smtClean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22544" name="WordArt 16"/>
          <p:cNvSpPr>
            <a:spLocks noChangeArrowheads="1" noChangeShapeType="1" noTextEdit="1"/>
          </p:cNvSpPr>
          <p:nvPr/>
        </p:nvSpPr>
        <p:spPr bwMode="auto">
          <a:xfrm>
            <a:off x="2194979" y="4277518"/>
            <a:ext cx="3527425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kern="1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х = </a:t>
            </a:r>
            <a:r>
              <a:rPr lang="en-US" sz="3600" b="1" i="1" kern="1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a - b</a:t>
            </a:r>
            <a:endParaRPr lang="ru-RU" sz="3600" b="1" i="1" kern="1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Выгнутая вверх стрелка 1"/>
          <p:cNvSpPr/>
          <p:nvPr/>
        </p:nvSpPr>
        <p:spPr>
          <a:xfrm flipH="1">
            <a:off x="2194979" y="2577169"/>
            <a:ext cx="3241154" cy="581660"/>
          </a:xfrm>
          <a:prstGeom prst="curvedDown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0232" y="4077072"/>
            <a:ext cx="2008054" cy="190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77192" y="5293664"/>
            <a:ext cx="24529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18 </a:t>
            </a:r>
            <a:r>
              <a:rPr lang="ru-RU" sz="4000" b="1" dirty="0">
                <a:solidFill>
                  <a:srgbClr val="002060"/>
                </a:solidFill>
              </a:rPr>
              <a:t>– </a:t>
            </a:r>
            <a:r>
              <a:rPr lang="en-US" sz="4000" b="1" dirty="0">
                <a:solidFill>
                  <a:srgbClr val="002060"/>
                </a:solidFill>
              </a:rPr>
              <a:t>z</a:t>
            </a:r>
            <a:r>
              <a:rPr lang="ru-RU" sz="4000" b="1" dirty="0">
                <a:solidFill>
                  <a:srgbClr val="002060"/>
                </a:solidFill>
              </a:rPr>
              <a:t> = </a:t>
            </a:r>
            <a:r>
              <a:rPr lang="ru-RU" sz="4000" b="1" dirty="0" smtClean="0">
                <a:solidFill>
                  <a:srgbClr val="002060"/>
                </a:solidFill>
              </a:rPr>
              <a:t>7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6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nimBg="1"/>
      <p:bldP spid="22536" grpId="0" animBg="1"/>
      <p:bldP spid="22537" grpId="0"/>
      <p:bldP spid="22538" grpId="0"/>
      <p:bldP spid="22539" grpId="0"/>
      <p:bldP spid="22543" grpId="0"/>
      <p:bldP spid="22544" grpId="0"/>
      <p:bldP spid="2" grpId="0" animBg="1"/>
      <p:bldP spid="3" grpId="0"/>
    </p:bldLst>
  </p:timing>
</p:sld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Тема28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694F07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28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Тема28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Тема28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Тема28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Тема28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529</Words>
  <Application>Microsoft Office PowerPoint</Application>
  <PresentationFormat>Экран (4:3)</PresentationFormat>
  <Paragraphs>99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4_Оформление по умолчанию</vt:lpstr>
      <vt:lpstr>7_Оформление по умолчанию</vt:lpstr>
      <vt:lpstr>11_Оформление по умолчанию</vt:lpstr>
      <vt:lpstr>Трек</vt:lpstr>
      <vt:lpstr>Тема28</vt:lpstr>
      <vt:lpstr>1_Тема28</vt:lpstr>
      <vt:lpstr>2_Тема28</vt:lpstr>
      <vt:lpstr>3_Тема28</vt:lpstr>
      <vt:lpstr>4_Тема28</vt:lpstr>
      <vt:lpstr>5_Тема28</vt:lpstr>
      <vt:lpstr>1_Трек</vt:lpstr>
      <vt:lpstr>Презентация PowerPoint</vt:lpstr>
      <vt:lpstr>Презентация PowerPoint</vt:lpstr>
      <vt:lpstr>Презентация PowerPoint</vt:lpstr>
      <vt:lpstr>Выберите лишнее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на самоподготовку.</vt:lpstr>
      <vt:lpstr>Угадай число.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1</cp:lastModifiedBy>
  <cp:revision>50</cp:revision>
  <dcterms:created xsi:type="dcterms:W3CDTF">2014-10-18T11:23:32Z</dcterms:created>
  <dcterms:modified xsi:type="dcterms:W3CDTF">2024-10-18T10:52:40Z</dcterms:modified>
</cp:coreProperties>
</file>